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46</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0.16675889855499992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9.3226999999999727E-2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0.97327500000000011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9.3225999999999587E-2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0.33439500000000066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0.62092300000000034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6.8845739999999997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0.18435117342529939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9.036000000000044E-2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0.94334200000000035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9.0358999999999412E-2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0.32411099999999937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0.87843600000000066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7.4629349999999999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1.6210189999999995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0.39149100000000026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0.10914499999999983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1.139456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0.10914499999999983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0.39149100000000026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0.18866400000000105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8.7377070000000003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6.7187999999999803E-2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0.3543940000000001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9.8802000000000056E-2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1.0314819999999996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9.8802000000000056E-2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0.3543940000000001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0.56726800000000033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6.6411660000000001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0.11065300000000011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0.3495569999999999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9.7453000000000678E-2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1.0174039999999991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9.7454000000000818E-2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0.34955699999999901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0.7485740000000014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7.6169450000000003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8.5950999999999667E-2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0.1415690000000005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3.9467999999999392E-2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0.41204499999999911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3.9468000000001169E-2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0.1415690000000005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0.16215599999999952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9.0323039999999999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5</c:v>
                </c:pt>
                <c:pt idx="1">
                  <c:v>34</c:v>
                </c:pt>
                <c:pt idx="2">
                  <c:v>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9.7633999999999777E-2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0.32520300000000013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9.0664999999999996E-2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0.94652199999999986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9.06640000000003E-2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0.32520300000000013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0.75988599999999984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4.1136229999999996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0.33999799999999958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0.33841199999999994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9.4346999999999959E-2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0.98496700000000015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9.4346999999999959E-2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0.33841199999999994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0.87462100000000031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6.5915220000000003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0.35912698525759978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0.15603999999999996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1.629035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0.15604000000000084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0.55969899999999839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0.64747300000000152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7.1591519999999997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0.92037099999999938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0.39233399999999996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0.1093800000000007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1.1419109999999995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0.10937999999999981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0.39233500000000099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0.42756099999999897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7.7741309999999997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1.2465439999999997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0.39979000000000031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0.11145899999999997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1.1636110000000004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0.11145899999999997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0.39978999999999942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0.90964900000000082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6.251201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Q13. Did you get enough help from staff to eat your meals?</c:v>
                </c:pt>
                <c:pt idx="1">
                  <c:v>Leaving hospital Q37. Did hospital staff discuss with you whether you would need any additional equipment in your home, or any changes to your home, after leaving the hospital?</c:v>
                </c:pt>
                <c:pt idx="2">
                  <c:v>The hospital and ward Q8. How clean was the hospital room or ward that you were in?</c:v>
                </c:pt>
                <c:pt idx="3">
                  <c:v>The hospital and ward Q11. Were you offered food that met any dietary needs or requirements you had?</c:v>
                </c:pt>
                <c:pt idx="4">
                  <c:v>Leaving hospital Q36. To what extent did hospital staff take your family or home situation into account when planning for you to leave hospital?</c:v>
                </c:pt>
              </c:strCache>
            </c:strRef>
          </c:cat>
          <c:val>
            <c:numRef>
              <c:f>Sheet1!$B$2:$B$6</c:f>
              <c:numCache>
                <c:formatCode>0.0</c:formatCode>
                <c:ptCount val="5"/>
                <c:pt idx="0">
                  <c:v>7.9</c:v>
                </c:pt>
                <c:pt idx="1">
                  <c:v>8.6999999999999993</c:v>
                </c:pt>
                <c:pt idx="2">
                  <c:v>9.4</c:v>
                </c:pt>
                <c:pt idx="3">
                  <c:v>8.5</c:v>
                </c:pt>
                <c:pt idx="4">
                  <c:v>7.5</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Q13. Did you get enough help from staff to eat your meals?</c:v>
                </c:pt>
                <c:pt idx="1">
                  <c:v>Leaving hospital Q37. Did hospital staff discuss with you whether you would need any additional equipment in your home, or any changes to your home, after leaving the hospital?</c:v>
                </c:pt>
                <c:pt idx="2">
                  <c:v>The hospital and ward Q8. How clean was the hospital room or ward that you were in?</c:v>
                </c:pt>
                <c:pt idx="3">
                  <c:v>The hospital and ward Q11. Were you offered food that met any dietary needs or requirements you had?</c:v>
                </c:pt>
                <c:pt idx="4">
                  <c:v>Leaving hospital Q36. To what extent did hospital staff take your family or home situation into account when planning for you to leave hospital?</c:v>
                </c:pt>
              </c:strCache>
            </c:strRef>
          </c:cat>
          <c:val>
            <c:numRef>
              <c:f>Sheet1!$C$2:$C$6</c:f>
              <c:numCache>
                <c:formatCode>0.0</c:formatCode>
                <c:ptCount val="5"/>
                <c:pt idx="0">
                  <c:v>7.5</c:v>
                </c:pt>
                <c:pt idx="1">
                  <c:v>8.3000000000000007</c:v>
                </c:pt>
                <c:pt idx="2">
                  <c:v>9.1</c:v>
                </c:pt>
                <c:pt idx="3">
                  <c:v>8.3000000000000007</c:v>
                </c:pt>
                <c:pt idx="4">
                  <c:v>7.2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Your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Your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Your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Your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Your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Your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Your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Your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1.14411192797283</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0.1024475571906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0.12505500000000003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1.3055539999999999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0.12505500000000014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0.44855799999999979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0.83690200000000026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1.144112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Your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Your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Your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Your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Your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Your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Your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Your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8.9922559655023697</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Admission to hospital Q3. How long do you feel you had to wait to get to a bed on a ward after you arrived at the hospital?</c:v>
                </c:pt>
                <c:pt idx="2">
                  <c:v>The hospital and ward Q5. Were you ever prevented from sleeping at night by noise from other patients?</c:v>
                </c:pt>
                <c:pt idx="3">
                  <c:v>The hospital and ward Q7. Did the hospital staff explain the reasons for changing wards during the night in a way you could understand?</c:v>
                </c:pt>
                <c:pt idx="4">
                  <c:v>Leaving hospital Q41. Thinking about any medicine you were to take at home, were you given any of the following?</c:v>
                </c:pt>
              </c:strCache>
            </c:strRef>
          </c:cat>
          <c:val>
            <c:numRef>
              <c:f>Sheet1!$B$2:$B$6</c:f>
              <c:numCache>
                <c:formatCode>0.0</c:formatCode>
                <c:ptCount val="5"/>
                <c:pt idx="0">
                  <c:v>6.6</c:v>
                </c:pt>
                <c:pt idx="1">
                  <c:v>6</c:v>
                </c:pt>
                <c:pt idx="2">
                  <c:v>5.4</c:v>
                </c:pt>
                <c:pt idx="3">
                  <c:v>6.3</c:v>
                </c:pt>
                <c:pt idx="4">
                  <c:v>4.0999999999999996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Admission to hospital Q3. How long do you feel you had to wait to get to a bed on a ward after you arrived at the hospital?</c:v>
                </c:pt>
                <c:pt idx="2">
                  <c:v>The hospital and ward Q5. Were you ever prevented from sleeping at night by noise from other patients?</c:v>
                </c:pt>
                <c:pt idx="3">
                  <c:v>The hospital and ward Q7. Did the hospital staff explain the reasons for changing wards during the night in a way you could understand?</c:v>
                </c:pt>
                <c:pt idx="4">
                  <c:v>Leaving hospital Q41. Thinking about any medicine you were to take at home, were you given any of the following?</c:v>
                </c:pt>
              </c:strCache>
            </c:strRef>
          </c:cat>
          <c:val>
            <c:numRef>
              <c:f>Sheet1!$C$2:$C$6</c:f>
              <c:numCache>
                <c:formatCode>0.0</c:formatCode>
                <c:ptCount val="5"/>
                <c:pt idx="0">
                  <c:v>7.5</c:v>
                </c:pt>
                <c:pt idx="1">
                  <c:v>6.8</c:v>
                </c:pt>
                <c:pt idx="2">
                  <c:v>6</c:v>
                </c:pt>
                <c:pt idx="3">
                  <c:v>6.7</c:v>
                </c:pt>
                <c:pt idx="4">
                  <c:v>4.5999999999999996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0.23934100000000136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0.22757999999999967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6.3447000000000031E-2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0.66238399999999942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6.3447999999999283E-2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0.22758000000000145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6.6798999999999609E-2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8.9922559999999994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Your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Your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Your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Your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Your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Your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Your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Your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8.0064235861660205</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0.2583330282743006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8.2606999999999431E-2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0.86240600000000001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8.2607000000001207E-2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0.29630299999999998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0.45118399999999959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8.0064240000000009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5.7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4.5999999999999996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5.4</c:v>
                </c:pt>
                <c:pt idx="1">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Your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Your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Your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Your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Your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Your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Your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Your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6.2995937081356601</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0.47979744194090035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0.16803399999999957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1.7542460000000002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0.77075300000000091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0.77051999999999943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5.9782419999999998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9.4979000000000369E-2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0.4794539999999996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0.13366900000000026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1.3954780000000007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0.61312199999999883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0.36710900000000102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6.620946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Your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Your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Your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Your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Your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Your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Your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Your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7.6772901512610998</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3.9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6.1</c:v>
                </c:pt>
                <c:pt idx="1">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1.1000000000000001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8.9</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96.530600000000007</c:v>
                </c:pt>
                <c:pt idx="1">
                  <c:v>0.2041</c:v>
                </c:pt>
                <c:pt idx="2">
                  <c:v>1.0204</c:v>
                </c:pt>
                <c:pt idx="3">
                  <c:v>0.61219999999999997</c:v>
                </c:pt>
                <c:pt idx="4">
                  <c:v>0.40820000000000001</c:v>
                </c:pt>
                <c:pt idx="5">
                  <c:v>1.2244999999999999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0.11216199999999965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0.44524399999999975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0.12413000000000007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1.2959049999999994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0.5693740000000016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0.5256419999999995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7.5009550000000003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2.4360097101899569E-2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0.18845900000000082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1.9674859999999992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0.86444200000000038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1.6295500000000001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5.3562630000000002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0.11368400000000012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0.30577100000000002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8.5246999999999851E-2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0.88996200000000059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0.39101699999999973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0.51006399999999985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8.258559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5.104699999999962E-2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0.30135800000000046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8.4016999999999342E-2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0.87712099999999982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0.3853749999999998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0.40882100000000143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8.3169140000000006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0.29250509375559997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0.18387200000000004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1.9195989999999998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0.84340199999999932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0.53234400000000015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6.2607710000000001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8.3021000000000456E-2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0.23342199999999913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6.5076000000001244E-2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0.67938799999999944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6.5077000000000496E-2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0.23342199999999913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0.14632100000000037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9.3572889999999997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0.27936402279209993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0.10084399999999949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1.0527960000000007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0.10084299999999935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0.36171700000000051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0.26731599999999922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8.3287829999999996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0.16276236853580084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0.10624899999999915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1.1092230000000001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0.10624800000000079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0.38110399999999878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0.32104900000000036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7.9086429999999996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18.049800000000001</c:v>
                </c:pt>
                <c:pt idx="1">
                  <c:v>0.20749999999999999</c:v>
                </c:pt>
                <c:pt idx="2">
                  <c:v>77.385900000000007</c:v>
                </c:pt>
                <c:pt idx="3">
                  <c:v>0.20749999999999999</c:v>
                </c:pt>
                <c:pt idx="4">
                  <c:v>0</c:v>
                </c:pt>
                <c:pt idx="5">
                  <c:v>0.82989999999999997</c:v>
                </c:pt>
                <c:pt idx="6">
                  <c:v>0</c:v>
                </c:pt>
                <c:pt idx="7">
                  <c:v>2.0747</c:v>
                </c:pt>
                <c:pt idx="8">
                  <c:v>1.2447999999999999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0.53976299999999977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0.38828999999999958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0.10825200000000024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1.1301410000000001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0.10825200000000024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0.38829099999999883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0.36409800000000025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8.5149530000000002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0.34165796031469942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0.11491000000000007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1.1996469999999997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0.11491000000000007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0.41217199999999998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0.67920300000000111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7.0402800000000001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0.39378700992979976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0.13942000000000032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1.4555190000000007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0.13941900000000018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0.50008300000000006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0.47876299999999894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7.9251060000000004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0.39456053586259987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0.19194200000000006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2.0038420000000006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0.19194200000000006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0.6884749999999995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0.87714800000000093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5.5870649999999999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0.29207499999999875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0.18831200000000159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5.2499999999998437E-2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0.548095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5.2500000000000213E-2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0.18831300000000084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4.2928999999999107E-2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9.4491899999999998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0.79959999999999998</c:v>
                </c:pt>
                <c:pt idx="1">
                  <c:v>0.20040000000000002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0.79959999999999998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Your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Your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Your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Your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Your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Your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Your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Your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8.7154500480448291</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0.10773199999999949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0.24467100000000119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6.8211999999999051E-2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0.71212799999999987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6.8212000000000828E-2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0.2446710000000003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0.19644299999999859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8.6282519999999998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0.1920841714707997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5.8389000000000024E-2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0.60957599999999879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5.8389000000000024E-2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0.20943600000000018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0.1513340000000003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9.0154180000000004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0.17695323587500056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7.9673999999998912E-2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0.83177700000000065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7.9672999999999661E-2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0.28578000000000081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0.11414100000000005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8.5026799999999998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46.997900000000001</c:v>
                </c:pt>
                <c:pt idx="2">
                  <c:v>52.588000000000001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Your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Your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Your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Your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Your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Your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Your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Your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8.3419275670763895</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0.14140300000000039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0.27679099999999934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7.7167000000001096E-2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0.80561199999999999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7.7166999999999319E-2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0.27679000000000009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0.19477400000000067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8.680498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6.4319000000001125E-2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0.23830599999999968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6.6437999999999775E-2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0.69360099999999925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6.6437999999999775E-2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0.23830600000000146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2.0402999999999949E-2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9.0126439999999999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0.11461800000000011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0.29356499999999919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8.1843000000000998E-2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0.854436999999999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8.1843000000000998E-2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0.29356499999999919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8.5149000000001251E-2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8.6031600000000008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0.43938199999999927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0.35685900000000004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9.94900000000003E-2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1.0386579999999999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9.94900000000003E-2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0.35685899999999915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0.74735900000000122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7.0714090000000001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Your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Your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Your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Your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Your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Your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Your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Your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8.0093242331998695</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0.41751699999999925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0.28493600000000008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7.9438000000000564E-2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0.82932300000000048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7.9437999999999676E-2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0.28493600000000008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0.2382799999999996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7.9234540000000004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0.19621770072940059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8.8389999999999525E-2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0.92278100000000052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8.8390999999999664E-2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0.31704600000000038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0.61700700000000008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6.9603910000000004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0.1289194676038008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6.355299999999886E-2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0.66348900000000022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6.3553000000000637E-2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0.2279599999999995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0.27184800000000031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8.6947949999999992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0.17130299999999998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0.38233599999999957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0.10659200000000002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1.1128089999999995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0.10659300000000016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0.3823350000000012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0.55534299999999881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7.7118589999999996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0.13685302761540008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0.14645099999999989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1.5289339999999996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0.14645200000000003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0.52530700000000063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1.5735010000000003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6.3413490000000001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3.8776000000000002</c:v>
                </c:pt>
                <c:pt idx="1">
                  <c:v>7.3468999999999998</c:v>
                </c:pt>
                <c:pt idx="2">
                  <c:v>26.326499999999999</c:v>
                </c:pt>
                <c:pt idx="3">
                  <c:v>62.448999999999998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0.12223016872100168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3.9099999999999469E-2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0.40820199999999929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3.9100000000001245E-2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0.14024899999999896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0.15188299999999977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9.4854280000000006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0.22141000000000055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0.2031710000000011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5.6642000000000081E-2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0.59134099999999989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5.6642000000000081E-2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0.20317099999999932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0.2109539999999992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8.8132739999999998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0.26068197606460064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8.7725999999999971E-2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0.91585400000000039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8.7725999999999971E-2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0.31466700000000003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0.4364859999999986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8.1440439999999992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Your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Your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Your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Your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Your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Your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Your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Your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8.2470250936150595</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0.12824400000000047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0.20637999999999934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5.7536999999999949E-2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0.6006790000000013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5.7537999999999201E-2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0.20637900000000009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0.17560600000000015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9.0735650000000003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0.53319799999999962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0.26142900000000058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7.2884000000000171E-2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0.760902999999999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7.2885000000001199E-2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0.26142899999999969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0.41508999999999929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7.7338509999999996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9.7121999999999709E-2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0.29056700000000024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8.1007000000000495E-2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0.84571000000000041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8.1007999999998859E-2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0.2905660000000001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0.507517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7.9336599999999997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Your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Your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Your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Your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Your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Your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Your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Your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7.1150235371307398</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RRF | Wrightington, Wigan and Leigh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RRF | Wrightington, Wigan and Leigh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RRF | Wrightington, Wigan and Leigh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Wrightington, Wigan and Leigh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78065147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385201988"/>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Q8. How clean was the hospital room or ward that you were 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Q36. To what extent did hospital staff take your family or home situation into account when planning for you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495973458"/>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7580947"/>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121585752"/>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616212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76122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70690"/>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4026038689"/>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6.3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0357733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8522851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5703046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51550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35019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1941674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80222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241917403"/>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69807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4418018"/>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30507094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27393562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8914220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4248308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920523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504895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032167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46120218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36718562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85116187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69498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48088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514980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82494937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2567120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0347154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70840116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98137996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61183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83858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376964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55308170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070328933"/>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400112065"/>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6449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13903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9880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838397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26901635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05571041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3008890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7603372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36159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4940808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58901707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10085653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18318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14803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53891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8736733"/>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59898684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19233077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5132028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93328527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989329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9152071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93013340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65632615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53616330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95854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32274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74662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0688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59901598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567332427"/>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992277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802206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302604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99737083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22888673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46143716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52356195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61694899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96808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42342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847426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85722152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953494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69577133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12476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9012202"/>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01407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534192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00292253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98063213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52877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2385502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926382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6829036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9316464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93948300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46236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3890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17509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1970066"/>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87483929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38473089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1957054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3956958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188157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5081609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1089220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9277170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92183883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89252840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76344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28149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77355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440186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8341193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68437201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929307325"/>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65566841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54563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12154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233079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9509282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06899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38849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23177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495389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82089681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50743186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401540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59151025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957787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8796073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2143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14639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22616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650502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97632356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78056077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7149103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6046393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361018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47834427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87213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6181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41337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5267356"/>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06966142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89749499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733512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88257468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890075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12017992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4757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2902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37263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8018210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5962414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8539589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41256180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3966942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1792070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43847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10743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88881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8400886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8696747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3855020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7628862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52611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1579740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999740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30829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79160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2195720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3811651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5839236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4386759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03798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6267318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995099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47107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75054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3100003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5157789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3601249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8453866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12885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0900195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9880653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46045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79177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1727260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4658167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6496043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6865531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74710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2612965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40825219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47247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49611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3958445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4333237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4848167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6013549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63373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6278931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42138287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41047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58183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89418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22459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3485696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5059598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2994245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6036580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634581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233895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50465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1548507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9328284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6897119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5035044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9461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6235622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5569843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45154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53819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8846133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1911943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2949459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(300)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4743372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37538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9539757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4334902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21407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02683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9896931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663646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9904963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1531487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01044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7226986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009325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(300)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71439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2520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5247795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0780128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6761636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2090743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0757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6004741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088631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18786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79383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345484861"/>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8971428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5841109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89770528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73635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41237503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6431705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18148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07848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0247316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0179018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4388119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955360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18001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9074296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432206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44040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2766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6081608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6831491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1704319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0672457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57732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6178314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2216503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10360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14678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9655466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320568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3878078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5367326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59150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9403166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3966967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67832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9459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7503356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1235796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8294120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6754171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83015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42550073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8008858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23253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48548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2225748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1043950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4621387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3516506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0509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2428320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5918769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59090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21754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781657907"/>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855178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6319489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90200054"/>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98681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5851747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7427774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35825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22816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5939274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5611314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1015022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40945767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84823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9116102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7611629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03780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33590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95294036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9057719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6200984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41644009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45869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3414482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4652212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11368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77165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3160418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4649122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299009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92900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11973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3521639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1845340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09774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40340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85651907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2033568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4217268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237631373"/>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7891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4854475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6904364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(107)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09059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84673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92721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7408810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6687488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3813179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8330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9909081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1654007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19298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69219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573348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60951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8669045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42899305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ALBERT EDWARD INFIRMARY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WRIGHTINGTON HOSPITAL (186)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1203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50847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03166945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41601171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29638671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9178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41963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503273181"/>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86908146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06829951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72233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881932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153684292"/>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46674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03053021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05941462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11233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7435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3219929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12637781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33841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4730127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57412748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34191354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20524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31399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55142038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7996440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346570979"/>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685213829"/>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72917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9772688"/>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041793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34124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22829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94486068"/>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53681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055371892"/>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a:t>
                      </a:r>
                      <a:r>
                        <a:rPr lang="en-GB" sz="800" dirty="0">
                          <a:solidFill>
                            <a:schemeClr val="tx1"/>
                          </a:solidFill>
                          <a:latin typeface="Arial" panose="020B0604020202020204" pitchFamily="34" charset="0"/>
                          <a:cs typeface="Arial" panose="020B0604020202020204" pitchFamily="34" charset="0"/>
                        </a:rPr>
                        <a:t>has not performed “somewhat better than expected” for </a:t>
                      </a:r>
                      <a:r>
                        <a:rPr lang="en-GB" sz="800">
                          <a:solidFill>
                            <a:schemeClr val="tx1"/>
                          </a:solidFill>
                          <a:latin typeface="Arial" panose="020B0604020202020204" pitchFamily="34" charset="0"/>
                          <a:cs typeface="Arial" panose="020B0604020202020204" pitchFamily="34" charset="0"/>
                        </a:rPr>
                        <a:t>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25039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763949735"/>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75845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91587950"/>
              </p:ext>
            </p:extLst>
          </p:nvPr>
        </p:nvGraphicFramePr>
        <p:xfrm>
          <a:off x="469068" y="1548000"/>
          <a:ext cx="11253864" cy="231844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922305763"/>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62430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Wrightington, Wigan and Leigh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26268221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Help with eating: patients being given enough help from staff to eat meals, if needed
Equipment and adaptations in the home: hospital staff discussing if any equipment or home adaptations were needed when leaving hospital
Cleanliness: patients feeling that the hospital room or ward they were in was clean
Dietary needs or requirements: patients being offered food that met any dietary needs or requirements they had
Home and family situation: staff considering the patients home and family situation when planning for them to leave hospital, if needed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73341505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Waiting to get to a bed: patients feeling that they waited the right amount of time to get to a bed on a ward after they arrived at the hospital
Noise from other patients: patients not being bothered by noise at night from other patients
Changing wards during the night: staff explaining the reason for patients needing to change wards during the night
Information about medicines to take at home: patients being given information about medicines they were to take at home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1248 inpatients at Wrightington, Wigan and Leigh NHS Foundation Trust who had attended in late 2021. Responses were received from 490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22507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3134688"/>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490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17862658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3819986"/>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79704130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3650243"/>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077645883"/>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628250087"/>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71097344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82234537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075686751"/>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32924444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5621164"/>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01876121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111656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30054223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373425942"/>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19333</TotalTime>
  <Words>16432</Words>
  <Application>Microsoft Office PowerPoint</Application>
  <PresentationFormat>Widescreen</PresentationFormat>
  <Paragraphs>2337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Wrightington, Wigan and Leigh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